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956" autoAdjust="0"/>
    <p:restoredTop sz="94660" autoAdjust="0"/>
  </p:normalViewPr>
  <p:slideViewPr>
    <p:cSldViewPr snapToGrid="0">
      <p:cViewPr>
        <p:scale>
          <a:sx n="81" d="100"/>
          <a:sy n="81" d="100"/>
        </p:scale>
        <p:origin x="-912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5E5D9A2-57F2-492E-8068-305245892CC5}" type="datetimeFigureOut">
              <a:rPr lang="it-IT" smtClean="0"/>
              <a:t>14/11/2020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E47D35-5C6E-4F38-92A1-E5C89C69B69B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1758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5D9A2-57F2-492E-8068-305245892CC5}" type="datetimeFigureOut">
              <a:rPr lang="it-IT" smtClean="0"/>
              <a:t>14/11/2020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47D35-5C6E-4F38-92A1-E5C89C69B6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8552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5D9A2-57F2-492E-8068-305245892CC5}" type="datetimeFigureOut">
              <a:rPr lang="it-IT" smtClean="0"/>
              <a:t>14/11/2020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47D35-5C6E-4F38-92A1-E5C89C69B6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1803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5D9A2-57F2-492E-8068-305245892CC5}" type="datetimeFigureOut">
              <a:rPr lang="it-IT" smtClean="0"/>
              <a:t>14/11/2020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47D35-5C6E-4F38-92A1-E5C89C69B6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9344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5D9A2-57F2-492E-8068-305245892CC5}" type="datetimeFigureOut">
              <a:rPr lang="it-IT" smtClean="0"/>
              <a:t>14/11/2020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47D35-5C6E-4F38-92A1-E5C89C69B69B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7479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5D9A2-57F2-492E-8068-305245892CC5}" type="datetimeFigureOut">
              <a:rPr lang="it-IT" smtClean="0"/>
              <a:t>14/11/2020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47D35-5C6E-4F38-92A1-E5C89C69B6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8341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5D9A2-57F2-492E-8068-305245892CC5}" type="datetimeFigureOut">
              <a:rPr lang="it-IT" smtClean="0"/>
              <a:t>14/11/2020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47D35-5C6E-4F38-92A1-E5C89C69B6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6964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5D9A2-57F2-492E-8068-305245892CC5}" type="datetimeFigureOut">
              <a:rPr lang="it-IT" smtClean="0"/>
              <a:t>14/11/2020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47D35-5C6E-4F38-92A1-E5C89C69B6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5654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5D9A2-57F2-492E-8068-305245892CC5}" type="datetimeFigureOut">
              <a:rPr lang="it-IT" smtClean="0"/>
              <a:t>14/11/2020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47D35-5C6E-4F38-92A1-E5C89C69B6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7971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5D9A2-57F2-492E-8068-305245892CC5}" type="datetimeFigureOut">
              <a:rPr lang="it-IT" smtClean="0"/>
              <a:t>14/11/2020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47D35-5C6E-4F38-92A1-E5C89C69B6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1769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5D9A2-57F2-492E-8068-305245892CC5}" type="datetimeFigureOut">
              <a:rPr lang="it-IT" smtClean="0"/>
              <a:t>14/11/2020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47D35-5C6E-4F38-92A1-E5C89C69B6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6724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35E5D9A2-57F2-492E-8068-305245892CC5}" type="datetimeFigureOut">
              <a:rPr lang="it-IT" smtClean="0"/>
              <a:t>14/11/2020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71E47D35-5C6E-4F38-92A1-E5C89C69B6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2322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magine 21">
            <a:extLst>
              <a:ext uri="{FF2B5EF4-FFF2-40B4-BE49-F238E27FC236}">
                <a16:creationId xmlns="" xmlns:a16="http://schemas.microsoft.com/office/drawing/2014/main" id="{0D6DE952-C105-499D-901C-838EC9C2C1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2617" y="3425744"/>
            <a:ext cx="1739075" cy="1375280"/>
          </a:xfrm>
          <a:prstGeom prst="rect">
            <a:avLst/>
          </a:prstGeom>
        </p:spPr>
      </p:pic>
      <p:sp>
        <p:nvSpPr>
          <p:cNvPr id="12" name="CasellaDiTesto 11">
            <a:extLst>
              <a:ext uri="{FF2B5EF4-FFF2-40B4-BE49-F238E27FC236}">
                <a16:creationId xmlns="" xmlns:a16="http://schemas.microsoft.com/office/drawing/2014/main" id="{78EF65B1-EE78-47AB-8158-34D4923077B7}"/>
              </a:ext>
            </a:extLst>
          </p:cNvPr>
          <p:cNvSpPr txBox="1"/>
          <p:nvPr/>
        </p:nvSpPr>
        <p:spPr>
          <a:xfrm>
            <a:off x="820615" y="1659623"/>
            <a:ext cx="4747846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Il frutto, la melagrana, ricca di vitamine</a:t>
            </a:r>
          </a:p>
          <a:p>
            <a:pPr algn="just"/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 (A, C e del gruppo B) e di minerali, </a:t>
            </a:r>
          </a:p>
          <a:p>
            <a:pPr algn="just"/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principalmente potassio e fosforo, </a:t>
            </a:r>
          </a:p>
          <a:p>
            <a:pPr algn="just"/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rinforza il sistema immunitario e ha</a:t>
            </a:r>
          </a:p>
          <a:p>
            <a:pPr algn="just"/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 grandi proprietà antiossidanti. </a:t>
            </a:r>
          </a:p>
          <a:p>
            <a:pPr algn="just"/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Può aiutare a prevenire le malattie </a:t>
            </a:r>
          </a:p>
          <a:p>
            <a:pPr algn="just"/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da raffreddamento.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="" xmlns:a16="http://schemas.microsoft.com/office/drawing/2014/main" id="{E68D0702-EB6B-4F82-A3B1-CF6E3A64F58A}"/>
              </a:ext>
            </a:extLst>
          </p:cNvPr>
          <p:cNvSpPr txBox="1"/>
          <p:nvPr/>
        </p:nvSpPr>
        <p:spPr>
          <a:xfrm>
            <a:off x="6898011" y="758619"/>
            <a:ext cx="4677507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Virtù e Benefici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it-IT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Aiuta la digestione.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it-IT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Aiuta a contrastare i disturbi della menopausa, la ritenzione idrica, la depressione e la perdita di elasticità della pelle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it-IT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Favorisce le funzionalità intestinali; ha un’azione astringente utile in caso di diarrea.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it-IT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Ha una funzione antibatterica </a:t>
            </a:r>
          </a:p>
          <a:p>
            <a:endParaRPr lang="it-IT" dirty="0"/>
          </a:p>
        </p:txBody>
      </p:sp>
      <p:sp>
        <p:nvSpPr>
          <p:cNvPr id="16" name="CasellaDiTesto 15">
            <a:extLst>
              <a:ext uri="{FF2B5EF4-FFF2-40B4-BE49-F238E27FC236}">
                <a16:creationId xmlns="" xmlns:a16="http://schemas.microsoft.com/office/drawing/2014/main" id="{BA5FE891-BB2E-46B6-9DEF-EB1D705F7F84}"/>
              </a:ext>
            </a:extLst>
          </p:cNvPr>
          <p:cNvSpPr txBox="1"/>
          <p:nvPr/>
        </p:nvSpPr>
        <p:spPr>
          <a:xfrm>
            <a:off x="820615" y="4484501"/>
            <a:ext cx="1046837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b="1" dirty="0">
                <a:solidFill>
                  <a:srgbClr val="008080"/>
                </a:solidFill>
              </a:rPr>
              <a:t>La Dott.ssa Marcella Giunta consiglia  </a:t>
            </a:r>
          </a:p>
          <a:p>
            <a:r>
              <a:rPr lang="it-IT" b="1" dirty="0">
                <a:solidFill>
                  <a:srgbClr val="008080"/>
                </a:solidFill>
              </a:rPr>
              <a:t>una spremuta  o un estratto di melagrana</a:t>
            </a:r>
          </a:p>
          <a:p>
            <a:r>
              <a:rPr lang="it-IT" b="1" dirty="0">
                <a:solidFill>
                  <a:srgbClr val="008080"/>
                </a:solidFill>
              </a:rPr>
              <a:t> come  ottimo spuntino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="" xmlns:a16="http://schemas.microsoft.com/office/drawing/2014/main" id="{0F174BBB-78B9-4C70-823A-84705C2EEB2B}"/>
              </a:ext>
            </a:extLst>
          </p:cNvPr>
          <p:cNvSpPr txBox="1"/>
          <p:nvPr/>
        </p:nvSpPr>
        <p:spPr>
          <a:xfrm>
            <a:off x="5568461" y="4484501"/>
            <a:ext cx="608325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solidFill>
                  <a:schemeClr val="accent4">
                    <a:lumMod val="50000"/>
                  </a:schemeClr>
                </a:solidFill>
              </a:rPr>
              <a:t>Estratto di melagrana:</a:t>
            </a:r>
          </a:p>
          <a:p>
            <a:pPr algn="ctr"/>
            <a:r>
              <a:rPr lang="it-IT" dirty="0">
                <a:solidFill>
                  <a:schemeClr val="accent4">
                    <a:lumMod val="50000"/>
                  </a:schemeClr>
                </a:solidFill>
              </a:rPr>
              <a:t>Tagliate a metà 1 melagrana matura e aiutatevi con un cucchiaino, ricavate i chicchi.</a:t>
            </a:r>
          </a:p>
          <a:p>
            <a:pPr algn="ctr"/>
            <a:r>
              <a:rPr lang="it-IT" dirty="0">
                <a:solidFill>
                  <a:schemeClr val="accent4">
                    <a:lumMod val="50000"/>
                  </a:schemeClr>
                </a:solidFill>
              </a:rPr>
              <a:t>Mondate 1 finocchio e tagliatelo a pezzetti, </a:t>
            </a:r>
          </a:p>
          <a:p>
            <a:pPr algn="ctr"/>
            <a:r>
              <a:rPr lang="it-IT" dirty="0">
                <a:solidFill>
                  <a:schemeClr val="accent4">
                    <a:lumMod val="50000"/>
                  </a:schemeClr>
                </a:solidFill>
              </a:rPr>
              <a:t>private del torsolo 1 mela e tagliatela a spicchi senza pelarla. Versate tutto nell’estrattore e azionate</a:t>
            </a:r>
          </a:p>
        </p:txBody>
      </p:sp>
      <p:sp>
        <p:nvSpPr>
          <p:cNvPr id="29" name="Rettangolo 28">
            <a:extLst>
              <a:ext uri="{FF2B5EF4-FFF2-40B4-BE49-F238E27FC236}">
                <a16:creationId xmlns="" xmlns:a16="http://schemas.microsoft.com/office/drawing/2014/main" id="{7F283224-9D94-4B82-B989-484FC63E7CDE}"/>
              </a:ext>
            </a:extLst>
          </p:cNvPr>
          <p:cNvSpPr/>
          <p:nvPr/>
        </p:nvSpPr>
        <p:spPr>
          <a:xfrm>
            <a:off x="-2142618" y="328246"/>
            <a:ext cx="12305235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400" dirty="0">
                <a:ln w="0"/>
                <a:solidFill>
                  <a:srgbClr val="008080"/>
                </a:solidFill>
                <a:effectLst>
                  <a:reflection blurRad="6350" stA="53000" endA="300" endPos="35500" dir="5400000" sy="-90000" algn="bl" rotWithShape="0"/>
                </a:effectLst>
                <a:latin typeface="Comic Sans MS" panose="030F0702030302020204" pitchFamily="66" charset="0"/>
              </a:rPr>
              <a:t>NOVEMBRE: </a:t>
            </a:r>
            <a:r>
              <a:rPr lang="it-IT" sz="2400" dirty="0" smtClean="0">
                <a:ln w="0"/>
                <a:solidFill>
                  <a:srgbClr val="008080"/>
                </a:solidFill>
                <a:effectLst>
                  <a:reflection blurRad="6350" stA="53000" endA="300" endPos="35500" dir="5400000" sy="-90000" algn="bl" rotWithShape="0"/>
                </a:effectLst>
                <a:latin typeface="Comic Sans MS" panose="030F0702030302020204" pitchFamily="66" charset="0"/>
              </a:rPr>
              <a:t>il frutto del mese</a:t>
            </a:r>
          </a:p>
          <a:p>
            <a:pPr algn="ctr"/>
            <a:r>
              <a:rPr lang="it-IT" sz="2400" dirty="0" smtClean="0">
                <a:ln w="0"/>
                <a:solidFill>
                  <a:srgbClr val="008080"/>
                </a:solidFill>
                <a:effectLst>
                  <a:reflection blurRad="6350" stA="53000" endA="300" endPos="35500" dir="5400000" sy="-90000" algn="bl" rotWithShape="0"/>
                </a:effectLst>
                <a:latin typeface="Comic Sans MS" panose="030F0702030302020204" pitchFamily="66" charset="0"/>
              </a:rPr>
              <a:t> </a:t>
            </a:r>
            <a:r>
              <a:rPr lang="it-IT" sz="3200" dirty="0">
                <a:ln w="0"/>
                <a:solidFill>
                  <a:srgbClr val="008080"/>
                </a:solidFill>
                <a:effectLst>
                  <a:reflection blurRad="6350" stA="53000" endA="300" endPos="35500" dir="5400000" sy="-90000" algn="bl" rotWithShape="0"/>
                </a:effectLst>
                <a:latin typeface="Comic Sans MS" panose="030F0702030302020204" pitchFamily="66" charset="0"/>
              </a:rPr>
              <a:t>l</a:t>
            </a:r>
            <a:r>
              <a:rPr lang="it-IT" sz="3200" dirty="0" smtClean="0">
                <a:ln w="0"/>
                <a:solidFill>
                  <a:srgbClr val="008080"/>
                </a:solidFill>
                <a:effectLst>
                  <a:reflection blurRad="6350" stA="53000" endA="300" endPos="35500" dir="5400000" sy="-90000" algn="bl" rotWithShape="0"/>
                </a:effectLst>
                <a:latin typeface="Comic Sans MS" panose="030F0702030302020204" pitchFamily="66" charset="0"/>
              </a:rPr>
              <a:t>a melagrana</a:t>
            </a:r>
          </a:p>
        </p:txBody>
      </p:sp>
      <p:pic>
        <p:nvPicPr>
          <p:cNvPr id="32" name="Immagine 31">
            <a:extLst>
              <a:ext uri="{FF2B5EF4-FFF2-40B4-BE49-F238E27FC236}">
                <a16:creationId xmlns="" xmlns:a16="http://schemas.microsoft.com/office/drawing/2014/main" id="{01B6CAAB-3C30-4F2F-BAE3-E129573C61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9983" y="441366"/>
            <a:ext cx="1225402" cy="999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75372"/>
      </p:ext>
    </p:extLst>
  </p:cSld>
  <p:clrMapOvr>
    <a:masterClrMapping/>
  </p:clrMapOvr>
</p:sld>
</file>

<file path=ppt/theme/theme1.xml><?xml version="1.0" encoding="utf-8"?>
<a:theme xmlns:a="http://schemas.openxmlformats.org/drawingml/2006/main" name="Base">
  <a:themeElements>
    <a:clrScheme name="Base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e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Base</Template>
  <TotalTime>173</TotalTime>
  <Words>164</Words>
  <Application>Microsoft Office PowerPoint</Application>
  <PresentationFormat>Personalizzato</PresentationFormat>
  <Paragraphs>21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Base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Marcella</dc:creator>
  <cp:lastModifiedBy>Utente Windows</cp:lastModifiedBy>
  <cp:revision>25</cp:revision>
  <dcterms:created xsi:type="dcterms:W3CDTF">2020-11-14T11:02:30Z</dcterms:created>
  <dcterms:modified xsi:type="dcterms:W3CDTF">2020-11-14T16:51:22Z</dcterms:modified>
</cp:coreProperties>
</file>